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82" r:id="rId8"/>
    <p:sldId id="283" r:id="rId9"/>
    <p:sldId id="284" r:id="rId10"/>
    <p:sldId id="271" r:id="rId11"/>
    <p:sldId id="281" r:id="rId12"/>
    <p:sldId id="286" r:id="rId13"/>
    <p:sldId id="285" r:id="rId14"/>
    <p:sldId id="292" r:id="rId15"/>
    <p:sldId id="291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D053F4-F6AC-AA02-D5A9-7922FCAB8D26}" name="Mary-Ann Meijvogel | Van Rhijn Bouw" initials="MM" userId="S::mmeijvogel@vanrhijnbouw.nl::3ac2d164-edb9-4084-9ba4-cc8596562a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4A12E0-29E1-E2B1-00E2-5F2A2C3F2220}" v="178" dt="2026-09-02T12:50:22.1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D0A9C-B3E9-4B79-877E-50EDA10694C1}" type="datetimeFigureOut">
              <a:rPr lang="nl-NL" smtClean="0"/>
              <a:t>2-9-2026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A6413-65DA-4A7C-AEFB-5EFCF05313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568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Deze</a:t>
            </a:r>
            <a:r>
              <a:rPr lang="en-US">
                <a:ea typeface="Calibri"/>
                <a:cs typeface="Calibri"/>
              </a:rPr>
              <a:t> slide mag je </a:t>
            </a:r>
            <a:r>
              <a:rPr lang="en-US" err="1">
                <a:ea typeface="Calibri"/>
                <a:cs typeface="Calibri"/>
              </a:rPr>
              <a:t>niet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wijzigen</a:t>
            </a:r>
            <a:r>
              <a:rPr lang="en-US">
                <a:ea typeface="Calibri"/>
                <a:cs typeface="Calibri"/>
              </a:rPr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640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Mailadres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betreffende</a:t>
            </a:r>
            <a:r>
              <a:rPr lang="en-US">
                <a:ea typeface="Calibri"/>
                <a:cs typeface="Calibri"/>
              </a:rPr>
              <a:t> TC </a:t>
            </a:r>
            <a:r>
              <a:rPr lang="en-US" err="1">
                <a:ea typeface="Calibri"/>
                <a:cs typeface="Calibri"/>
              </a:rPr>
              <a:t>invoegen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064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339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563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133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Deze</a:t>
            </a:r>
            <a:r>
              <a:rPr lang="en-US">
                <a:ea typeface="Calibri"/>
                <a:cs typeface="Calibri"/>
              </a:rPr>
              <a:t> slide mag je </a:t>
            </a:r>
            <a:r>
              <a:rPr lang="en-US" err="1">
                <a:ea typeface="Calibri"/>
                <a:cs typeface="Calibri"/>
              </a:rPr>
              <a:t>niet</a:t>
            </a:r>
            <a:r>
              <a:rPr lang="en-US">
                <a:ea typeface="Calibri"/>
                <a:cs typeface="Calibri"/>
              </a:rPr>
              <a:t> wijzigen.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9635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516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9183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959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617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A6413-65DA-4A7C-AEFB-5EFCF053132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868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chermopname, ruimte, duisternis, nacht&#10;&#10;Automatisch gegenereerde beschrijving">
            <a:extLst>
              <a:ext uri="{FF2B5EF4-FFF2-40B4-BE49-F238E27FC236}">
                <a16:creationId xmlns:a16="http://schemas.microsoft.com/office/drawing/2014/main" id="{3CB9620B-1FD9-6CF9-835E-21C5F4A2C0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50A315A-F56B-F45E-0C1F-2F1CEE7626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419475"/>
            <a:ext cx="9144000" cy="1010935"/>
          </a:xfrm>
        </p:spPr>
        <p:txBody>
          <a:bodyPr anchor="b"/>
          <a:lstStyle>
            <a:lvl1pPr algn="ctr">
              <a:defRPr sz="6000" i="1">
                <a:solidFill>
                  <a:srgbClr val="ECBB00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B86DCC0-024C-0E60-B84D-0EFFD2851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430410"/>
            <a:ext cx="9144000" cy="365125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bg1"/>
                </a:solidFill>
                <a:latin typeface="Barlow Condensed SemiBold" panose="00000706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Afbeelding 7" descr="Afbeelding met tekst, logo, Lettertype, symbool&#10;&#10;Automatisch gegenereerde beschrijving">
            <a:extLst>
              <a:ext uri="{FF2B5EF4-FFF2-40B4-BE49-F238E27FC236}">
                <a16:creationId xmlns:a16="http://schemas.microsoft.com/office/drawing/2014/main" id="{E85005B1-5745-1E16-B9BC-0F066B2E0E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880" y="-8662"/>
            <a:ext cx="9742237" cy="292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1915D-A10C-6500-3780-F8FA29377B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9B581F4-90CE-8964-DBC1-25C5FDA75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849890-8345-9BAB-93AF-10C27BBF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E1776-3779-410B-9E3B-DA408D4F2472}" type="datetime1">
              <a:rPr lang="nl-NL" smtClean="0"/>
              <a:t>2-9-2026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BBD0AA-81F2-0ADA-9743-9EC02A284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513B67-708F-B1F2-C4C4-20F29ABFD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6712B606-9CA4-6C3F-C8B7-36BC46463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6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54DFB0E-FDC1-BBF9-197B-3F7F5CDFBAC3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DD7B1B8-C473-708B-C04D-38B2217FD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5A52D9-0FF9-F639-7162-696A640F8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9B8D-4499-4992-BE97-834019B04C0B}" type="datetime1">
              <a:rPr lang="nl-NL" smtClean="0"/>
              <a:t>2-9-2026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286019-7941-B199-1248-75487F20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B093F1-2499-ACB3-2833-B966FFA49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53C07CAB-27FD-1972-5C0B-EB674D85B8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7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B42A7-DB3B-97B0-AFFD-E29A8C6FD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F97446-8D61-451C-F7CC-BA672244B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392597-1D73-B57B-8D7C-5A364E76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1361-DE0C-4FB2-87C3-6BD335BB7DB6}" type="datetime1">
              <a:rPr lang="nl-NL" smtClean="0"/>
              <a:t>2-9-2026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941DD5-1F4E-9829-33F9-6EAA9BDC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5EA744-057A-8662-AF45-7AAE16FA5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9141C8C8-E5CE-B4B1-507D-323D1DA97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6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7AACC3-2ECB-DB92-AC70-19FFD41A6F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9B1182-3B81-63CA-9206-DA1436B1D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097610-5FB4-6B70-8A34-235F8F089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F94-D8D5-49FF-B103-ABE7C9AB5EA1}" type="datetime1">
              <a:rPr lang="nl-NL" smtClean="0"/>
              <a:t>2-9-2026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E0F86A-576D-BA71-B6F7-5635BDE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36E975-3E70-396E-6120-2FFCC1E4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F52AF555-16D3-6E94-E86B-6D1FBB316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9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FE555-6B6E-F1AD-D711-365597B38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9CFEA2-B0F3-ACD7-2F24-A07D29E4C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A4CC3EA-A0D7-585F-6D17-B2020C0D1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1B74244-1EB3-9A0A-62D5-82E84C06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1D68E-4C49-4D64-B79E-B2BBF44D5C6F}" type="datetime1">
              <a:rPr lang="nl-NL" smtClean="0"/>
              <a:t>2-9-2026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9BC678-F075-848D-81F1-62E8FEC44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1BBCA0-9548-4C51-8F06-42933A9AF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34CF2FE0-1911-71D4-FCE4-272E8551E4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5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3F151-F519-827E-66CA-6F706897B2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3306AE-3538-FB51-39D2-703C16E6A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3496F46-351E-7261-1DF7-A44E7702A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1372BCF-28C4-2439-7BEA-E130FF45F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0E580C9-5A79-301D-E1DA-843B5A82D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55E60CC-98F3-D919-7493-36BBFE104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3D74B-FF61-48B6-93EE-8D6DFC6E61CE}" type="datetime1">
              <a:rPr lang="nl-NL" smtClean="0"/>
              <a:t>2-9-2026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1356831-AF93-3CC7-6015-C0741779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2522F1-4C96-D04C-0A50-A7A855D4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11" name="Afbeelding 10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035AD8B2-BB8D-F27B-BE2B-A06A40209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5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6540E-FDE3-30C9-5F7A-E43FF8207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8CF358B-167B-6BAF-3FBF-9AD21504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E1FE-3656-41B2-841A-DF23E04934DF}" type="datetime1">
              <a:rPr lang="nl-NL" smtClean="0"/>
              <a:t>2-9-2026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67737B4-130D-9CD4-1CF1-417C6A237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60A6159-EDCC-34C2-D302-872D7C09D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1C05C83C-8702-574B-01AC-0AFE5702ED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3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87E6BA-3D0A-4BC1-CB26-5350B5AE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9B05-39CA-4F9E-AB0C-D534679BC508}" type="datetime1">
              <a:rPr lang="nl-NL" smtClean="0"/>
              <a:t>2-9-2026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EA63C06-AAA5-0329-B35F-E0B009AA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2F13DB9-36B0-DAE1-0440-C8837248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493E36D6-C1AE-DFD3-352F-FB2E28FE62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2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6D96FB-899A-73F6-C609-4A9BEB3A5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49F176-106F-A7AC-92D5-4B98E3281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EA7BEC4-9D6A-92B3-6F02-6D88F5F3A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6D9DF2-D012-A7FE-F8F5-476D4B79A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D54F1-781D-4F7E-A596-E42997C68715}" type="datetime1">
              <a:rPr lang="nl-NL" smtClean="0"/>
              <a:t>2-9-2026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DE54CD3-A7A8-7DCC-674E-C07373F2C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D5C4A22-C6C8-0022-9879-0E05723DA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78463E44-C04D-7BD6-7135-26EA665440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3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9243F-0CB2-AE9B-59C9-21BF2709CC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0A8614-D016-016D-1A40-19BFCA7D2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78BAC5F-65AD-5920-8E22-493F72607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CA4854-B4D3-F00E-F86B-A51CDB07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F99E-55EF-4B52-AAF6-BEB0870060F3}" type="datetime1">
              <a:rPr lang="nl-NL" smtClean="0"/>
              <a:t>2-9-2026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DEA7C6-32BD-6F7A-99F3-21483CD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C46542-798A-0D47-F32C-4DE15F41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 descr="Afbeelding met cirkel, tekening, schets, illustratie&#10;&#10;Automatisch gegenereerde beschrijving">
            <a:extLst>
              <a:ext uri="{FF2B5EF4-FFF2-40B4-BE49-F238E27FC236}">
                <a16:creationId xmlns:a16="http://schemas.microsoft.com/office/drawing/2014/main" id="{E406C899-C6F1-E8CC-0003-5C88AA6E05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023" y="69057"/>
            <a:ext cx="1771051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03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8A4508D-D9CE-C7F5-7C71-8D40FA1D5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8352BA-0070-89FE-6F7E-69C28BB86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2E5C9C-B59E-46DF-899E-8C3DBEB9E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611E2-6A69-492F-99B4-1E3A7DC318B5}" type="datetime1">
              <a:rPr lang="nl-NL" smtClean="0"/>
              <a:t>2-9-2026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6F459F-A2E8-998D-F53F-197321BD4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rgbClr val="ECBB00"/>
                </a:solidFill>
                <a:latin typeface="Barlow Condensed SemiBold" panose="00000706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6B2789-741A-B450-D0C0-5F82D8750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3825" y="6356350"/>
            <a:ext cx="476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rgbClr val="ECBB00"/>
                </a:solidFill>
                <a:latin typeface="Barlow Condensed SemiBold" panose="00000706000000000000" pitchFamily="2" charset="0"/>
              </a:defRPr>
            </a:lvl1pPr>
          </a:lstStyle>
          <a:p>
            <a:fld id="{D3F9E3B2-5056-41BA-BD0E-35256E0097EB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BBC1BD9-D685-2155-5D56-59CFD2DBAF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9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rgbClr val="ECBB00"/>
          </a:solidFill>
          <a:latin typeface="Barlow Condensed SemiBold" panose="00000706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Barlow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Barlow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Barlow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Barlow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Barlow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cp@grasshoppers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ntrumveiligesport.nl/contact" TargetMode="External"/><Relationship Id="rId5" Type="http://schemas.openxmlformats.org/officeDocument/2006/relationships/hyperlink" Target="https://basketball.nl/kennishub/veilige-sport/vertrouwenscontactpersoon/#:~:text=De%20vertrouwenscontactpersoon%20van%20de%20NBB,mogelijkheid%20om%20vragen%20te%20stellen." TargetMode="External"/><Relationship Id="rId4" Type="http://schemas.openxmlformats.org/officeDocument/2006/relationships/hyperlink" Target="mailto:sportklimaat@grasshoppers.n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370D69-7B1A-803C-21CF-774E91FD6A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Ouderbijeenkomst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BBAA755-16EA-C33C-EC84-4F5DDBF2E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5950" y="4430410"/>
            <a:ext cx="8420100" cy="514653"/>
          </a:xfrm>
        </p:spPr>
        <p:txBody>
          <a:bodyPr>
            <a:normAutofit fontScale="92500" lnSpcReduction="10000"/>
          </a:bodyPr>
          <a:lstStyle/>
          <a:p>
            <a:r>
              <a:rPr lang="nl-NL" sz="3600"/>
              <a:t>Seizoen 2026-2027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21F903F-2765-5542-9643-F99065E376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53825" y="6356350"/>
            <a:ext cx="476249" cy="365125"/>
          </a:xfrm>
        </p:spPr>
        <p:txBody>
          <a:bodyPr/>
          <a:lstStyle/>
          <a:p>
            <a:fld id="{D3F9E3B2-5056-41BA-BD0E-35256E0097EB}" type="slidenum">
              <a:rPr lang="nl-NL" smtClean="0"/>
              <a:t>1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AB49262-A794-CEFC-C97B-BF990A7BAEE5}"/>
              </a:ext>
            </a:extLst>
          </p:cNvPr>
          <p:cNvSpPr txBox="1"/>
          <p:nvPr/>
        </p:nvSpPr>
        <p:spPr>
          <a:xfrm>
            <a:off x="3046095" y="3240524"/>
            <a:ext cx="61074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di wo do</a:t>
            </a:r>
          </a:p>
        </p:txBody>
      </p:sp>
    </p:spTree>
    <p:extLst>
      <p:ext uri="{BB962C8B-B14F-4D97-AF65-F5344CB8AC3E}">
        <p14:creationId xmlns:p14="http://schemas.microsoft.com/office/powerpoint/2010/main" val="197330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636B1-3F6D-41F9-D704-10020CBCF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06F6E2-4001-F872-05E1-63ED715E0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10</a:t>
            </a:fld>
            <a:endParaRPr lang="nl-NL"/>
          </a:p>
        </p:txBody>
      </p:sp>
      <p:sp>
        <p:nvSpPr>
          <p:cNvPr id="20" name="Titel 19">
            <a:extLst>
              <a:ext uri="{FF2B5EF4-FFF2-40B4-BE49-F238E27FC236}">
                <a16:creationId xmlns:a16="http://schemas.microsoft.com/office/drawing/2014/main" id="{31300626-7BEB-32C0-D95D-881C40BF4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44" y="310261"/>
            <a:ext cx="10515600" cy="1325563"/>
          </a:xfrm>
        </p:spPr>
        <p:txBody>
          <a:bodyPr/>
          <a:lstStyle/>
          <a:p>
            <a:r>
              <a:rPr lang="nl-NL"/>
              <a:t>Veilig en plezierig sportklimaat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DC7C5D1-66AA-4715-923F-30B99DF02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117281"/>
            <a:ext cx="4798001" cy="662343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E5FA66B-EF29-7846-DCE6-0AD376D9D263}"/>
              </a:ext>
            </a:extLst>
          </p:cNvPr>
          <p:cNvSpPr txBox="1"/>
          <p:nvPr/>
        </p:nvSpPr>
        <p:spPr>
          <a:xfrm>
            <a:off x="618744" y="2519115"/>
            <a:ext cx="3556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Barlow Semi Condensed SemiBold" panose="020F0502020204030204" pitchFamily="2" charset="0"/>
              </a:rPr>
              <a:t>GEEF HET </a:t>
            </a:r>
          </a:p>
          <a:p>
            <a:r>
              <a:rPr lang="nl-NL">
                <a:solidFill>
                  <a:schemeClr val="bg1"/>
                </a:solidFill>
                <a:latin typeface="Barlow Condensed Black" panose="020F0502020204030204" pitchFamily="2" charset="0"/>
              </a:rPr>
              <a:t>	 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846BBD0-728F-133A-09F9-9664BC84AB5F}"/>
              </a:ext>
            </a:extLst>
          </p:cNvPr>
          <p:cNvSpPr txBox="1"/>
          <p:nvPr/>
        </p:nvSpPr>
        <p:spPr>
          <a:xfrm>
            <a:off x="1260763" y="3288556"/>
            <a:ext cx="51862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Barlow Semi Condensed SemiBold" panose="00000706000000000000" pitchFamily="2" charset="0"/>
              </a:rPr>
              <a:t>GOEDE VOORBEELD</a:t>
            </a:r>
          </a:p>
          <a:p>
            <a:endParaRPr lang="nl-NL">
              <a:solidFill>
                <a:schemeClr val="bg1"/>
              </a:solidFill>
              <a:latin typeface="Barlow Semi Condensed SemiBold" panose="00000706000000000000" pitchFamily="2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278E02E-A512-E29A-647F-18701CE95BB2}"/>
              </a:ext>
            </a:extLst>
          </p:cNvPr>
          <p:cNvSpPr txBox="1"/>
          <p:nvPr/>
        </p:nvSpPr>
        <p:spPr>
          <a:xfrm>
            <a:off x="2955590" y="4093517"/>
            <a:ext cx="479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Barlow Semi Condensed SemiBold" panose="00000706000000000000" pitchFamily="2" charset="0"/>
              </a:rPr>
              <a:t>LANGS DE LIJN!</a:t>
            </a:r>
          </a:p>
        </p:txBody>
      </p:sp>
    </p:spTree>
    <p:extLst>
      <p:ext uri="{BB962C8B-B14F-4D97-AF65-F5344CB8AC3E}">
        <p14:creationId xmlns:p14="http://schemas.microsoft.com/office/powerpoint/2010/main" val="2257015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CAA04-AE6A-991A-3E3C-E0AEDAAAA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13497-E6B9-BAFB-DF18-EC6311F45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Veilig en plezierig sportklimaat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B8C9D7-B8A2-B56E-75BE-06EAE4D4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nl-NL" sz="2400">
                <a:latin typeface="Barlow"/>
              </a:rPr>
              <a:t>Vraag over teamindelingen, trainers/coaches, technisch beleid &gt;&gt; </a:t>
            </a:r>
          </a:p>
          <a:p>
            <a:pPr marL="0" indent="0">
              <a:buNone/>
            </a:pPr>
            <a:r>
              <a:rPr lang="nl-NL" sz="2400">
                <a:latin typeface="Barlow"/>
              </a:rPr>
              <a:t>	Technische Commissie   </a:t>
            </a:r>
            <a:r>
              <a:rPr lang="nl-NL" sz="2400">
                <a:solidFill>
                  <a:srgbClr val="ECBB00"/>
                </a:solidFill>
                <a:latin typeface="Barlow"/>
              </a:rPr>
              <a:t>MAILADRES INVOEGEN</a:t>
            </a:r>
          </a:p>
          <a:p>
            <a:endParaRPr lang="nl-NL" sz="2400"/>
          </a:p>
          <a:p>
            <a:r>
              <a:rPr lang="nl-NL" sz="2400">
                <a:latin typeface="Barlow"/>
              </a:rPr>
              <a:t>Je kunt ook altijd terecht bij onze </a:t>
            </a:r>
            <a:r>
              <a:rPr lang="nl-NL" sz="2400" b="1">
                <a:latin typeface="Barlow"/>
              </a:rPr>
              <a:t>vertrouwenscontactpersoon, </a:t>
            </a:r>
            <a:r>
              <a:rPr lang="nl-NL" sz="2400">
                <a:latin typeface="Barlow"/>
              </a:rPr>
              <a:t>Diana van der Valk, voor een luisterend oor in een </a:t>
            </a:r>
            <a:r>
              <a:rPr lang="nl-NL" sz="2400" b="1">
                <a:latin typeface="Barlow"/>
              </a:rPr>
              <a:t>vertrouwelijk gesprek</a:t>
            </a:r>
            <a:r>
              <a:rPr lang="nl-NL" sz="2400">
                <a:latin typeface="Barlow"/>
              </a:rPr>
              <a:t>. De VCP kan je vertellen over eventuele vervolgstappen</a:t>
            </a:r>
            <a:r>
              <a:rPr lang="nl-NL" sz="2400">
                <a:latin typeface="Barlow"/>
                <a:sym typeface="Wingdings" panose="05000000000000000000" pitchFamily="2" charset="2"/>
              </a:rPr>
              <a:t> (</a:t>
            </a:r>
            <a:r>
              <a:rPr lang="nl-NL" sz="2400">
                <a:latin typeface="Barlow"/>
                <a:sym typeface="Wingdings" panose="05000000000000000000" pitchFamily="2" charset="2"/>
                <a:hlinkClick r:id="rId3"/>
              </a:rPr>
              <a:t>vcp@grasshoppers.nl</a:t>
            </a:r>
            <a:r>
              <a:rPr lang="nl-NL" sz="2400">
                <a:latin typeface="Barlow"/>
                <a:sym typeface="Wingdings" panose="05000000000000000000" pitchFamily="2" charset="2"/>
              </a:rPr>
              <a:t>).</a:t>
            </a:r>
          </a:p>
          <a:p>
            <a:pPr marL="0" indent="0">
              <a:buNone/>
            </a:pPr>
            <a:endParaRPr lang="nl-NL" sz="2400"/>
          </a:p>
          <a:p>
            <a:r>
              <a:rPr lang="nl-NL" sz="2400">
                <a:latin typeface="Barlow"/>
              </a:rPr>
              <a:t>Je kunt ook direct </a:t>
            </a:r>
            <a:r>
              <a:rPr lang="nl-NL" sz="2400" b="1">
                <a:latin typeface="Barlow"/>
              </a:rPr>
              <a:t>melding maken</a:t>
            </a:r>
            <a:r>
              <a:rPr lang="nl-NL" sz="2400">
                <a:latin typeface="Barlow"/>
              </a:rPr>
              <a:t> bij het </a:t>
            </a:r>
            <a:r>
              <a:rPr lang="nl-NL" sz="2400" b="1">
                <a:latin typeface="Barlow"/>
              </a:rPr>
              <a:t>bestuurslid Veilig &amp; Plezierig Sportklimaat, </a:t>
            </a:r>
            <a:r>
              <a:rPr lang="nl-NL" sz="2400">
                <a:latin typeface="Barlow"/>
              </a:rPr>
              <a:t>Mary-Ann Meijvogel  (</a:t>
            </a:r>
            <a:r>
              <a:rPr lang="nl-NL" sz="2400">
                <a:latin typeface="Barlow"/>
                <a:hlinkClick r:id="rId4"/>
              </a:rPr>
              <a:t>sportklimaat@grasshoppers.nl</a:t>
            </a:r>
            <a:r>
              <a:rPr lang="nl-NL" sz="2400">
                <a:latin typeface="Barlow"/>
              </a:rPr>
              <a:t>). </a:t>
            </a:r>
            <a:endParaRPr lang="nl-NL" sz="2400"/>
          </a:p>
          <a:p>
            <a:endParaRPr lang="nl-NL" sz="2400">
              <a:latin typeface="Barlow"/>
            </a:endParaRPr>
          </a:p>
          <a:p>
            <a:r>
              <a:rPr lang="nl-NL" sz="2400">
                <a:latin typeface="Barlow"/>
              </a:rPr>
              <a:t>Liever met iemand buiten Grasshoppers praten? Neem dan contact op met de </a:t>
            </a:r>
            <a:r>
              <a:rPr lang="nl-NL" sz="2400">
                <a:latin typeface="Barlow"/>
                <a:hlinkClick r:id="rId5"/>
              </a:rPr>
              <a:t>vertrouwenscontactpersoon</a:t>
            </a:r>
            <a:r>
              <a:rPr lang="nl-NL" sz="2400">
                <a:latin typeface="Barlow"/>
              </a:rPr>
              <a:t> van de NBB of het </a:t>
            </a:r>
            <a:r>
              <a:rPr lang="nl-NL" sz="2400">
                <a:latin typeface="Barlow"/>
                <a:hlinkClick r:id="rId6"/>
              </a:rPr>
              <a:t>Centrum Veilige Sport Nederland</a:t>
            </a:r>
            <a:r>
              <a:rPr lang="nl-NL" sz="2400">
                <a:latin typeface="Barlow"/>
              </a:rPr>
              <a:t>. </a:t>
            </a:r>
            <a:r>
              <a:rPr lang="nl-NL" sz="2400" b="1">
                <a:latin typeface="Barlow"/>
              </a:rPr>
              <a:t>Contactgegevens staan op onze website!</a:t>
            </a:r>
          </a:p>
          <a:p>
            <a:endParaRPr lang="nl-NL" sz="240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E72E452-EB20-A3FE-3B59-80AAAE460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806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BCBE79-6307-5923-BA66-95809A56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Let’s</a:t>
            </a:r>
            <a:r>
              <a:rPr lang="nl-NL"/>
              <a:t> go!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B2F4AA-6E3C-1997-4CF6-A017D043B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Eerste wedstrijd: </a:t>
            </a:r>
          </a:p>
          <a:p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CA26956-F06E-F981-9FB8-E804A6128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12</a:t>
            </a:fld>
            <a:endParaRPr lang="nl-NL"/>
          </a:p>
        </p:txBody>
      </p:sp>
      <p:pic>
        <p:nvPicPr>
          <p:cNvPr id="7" name="Graphic 6" descr="Basketbal met effen opvulling">
            <a:extLst>
              <a:ext uri="{FF2B5EF4-FFF2-40B4-BE49-F238E27FC236}">
                <a16:creationId xmlns:a16="http://schemas.microsoft.com/office/drawing/2014/main" id="{E2C434A8-DDDE-BEB0-ABEB-50B20424DF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3760" y="3219666"/>
            <a:ext cx="2449947" cy="244994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D252AC8-32AD-5924-6182-5EFFDCD51997}"/>
              </a:ext>
            </a:extLst>
          </p:cNvPr>
          <p:cNvSpPr txBox="1"/>
          <p:nvPr/>
        </p:nvSpPr>
        <p:spPr>
          <a:xfrm>
            <a:off x="2886364" y="4444640"/>
            <a:ext cx="7370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>
                <a:solidFill>
                  <a:schemeClr val="bg1"/>
                </a:solidFill>
                <a:latin typeface="Barlow Semi Condensed SemiBold" panose="00000706000000000000" pitchFamily="2" charset="0"/>
              </a:rPr>
              <a:t>Wij hebben er zin in! </a:t>
            </a:r>
          </a:p>
        </p:txBody>
      </p:sp>
    </p:spTree>
    <p:extLst>
      <p:ext uri="{BB962C8B-B14F-4D97-AF65-F5344CB8AC3E}">
        <p14:creationId xmlns:p14="http://schemas.microsoft.com/office/powerpoint/2010/main" val="3643644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B855-D749-08C6-BB46-10FD3117D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Barlow Condensed SemiBold"/>
              </a:rPr>
              <a:t>Bespreekpunten</a:t>
            </a:r>
            <a:r>
              <a:rPr lang="en-US">
                <a:latin typeface="Barlow Condensed SemiBold"/>
              </a:rPr>
              <a:t> 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6A9B0-0471-1D52-BE9D-F70098CB9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Barlow"/>
              </a:rPr>
              <a:t>Even voorstellen</a:t>
            </a:r>
          </a:p>
          <a:p>
            <a:r>
              <a:rPr lang="en-US" err="1">
                <a:latin typeface="Barlow"/>
              </a:rPr>
              <a:t>Afspraken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doelen</a:t>
            </a:r>
            <a:endParaRPr lang="en-US">
              <a:latin typeface="Barlow"/>
            </a:endParaRPr>
          </a:p>
          <a:p>
            <a:r>
              <a:rPr lang="en-US" err="1">
                <a:latin typeface="Barlow"/>
              </a:rPr>
              <a:t>Trainingen</a:t>
            </a:r>
            <a:endParaRPr lang="en-US">
              <a:latin typeface="Barlow"/>
            </a:endParaRPr>
          </a:p>
          <a:p>
            <a:r>
              <a:rPr lang="en-US" err="1">
                <a:latin typeface="Barlow"/>
              </a:rPr>
              <a:t>Wedstrijden</a:t>
            </a:r>
            <a:endParaRPr lang="en-US">
              <a:latin typeface="Barlow"/>
            </a:endParaRPr>
          </a:p>
          <a:p>
            <a:r>
              <a:rPr lang="en-US">
                <a:latin typeface="Barlow"/>
              </a:rPr>
              <a:t>Basketball.nl app</a:t>
            </a:r>
            <a:endParaRPr lang="en-US"/>
          </a:p>
          <a:p>
            <a:r>
              <a:rPr lang="en-US" err="1">
                <a:latin typeface="Barlow"/>
              </a:rPr>
              <a:t>Veilig</a:t>
            </a:r>
            <a:r>
              <a:rPr lang="en-US">
                <a:latin typeface="Barlow"/>
              </a:rPr>
              <a:t> </a:t>
            </a:r>
            <a:r>
              <a:rPr lang="en-US" err="1">
                <a:latin typeface="Barlow"/>
              </a:rPr>
              <a:t>en</a:t>
            </a:r>
            <a:r>
              <a:rPr lang="en-US">
                <a:latin typeface="Barlow"/>
              </a:rPr>
              <a:t> </a:t>
            </a:r>
            <a:r>
              <a:rPr lang="en-US" err="1">
                <a:latin typeface="Barlow"/>
              </a:rPr>
              <a:t>plezierig</a:t>
            </a:r>
            <a:r>
              <a:rPr lang="en-US">
                <a:latin typeface="Barlow"/>
              </a:rPr>
              <a:t> </a:t>
            </a:r>
            <a:r>
              <a:rPr lang="en-US" err="1">
                <a:latin typeface="Barlow"/>
              </a:rPr>
              <a:t>sportklimaat</a:t>
            </a:r>
            <a:endParaRPr lang="en-US" err="1">
              <a:solidFill>
                <a:srgbClr val="000000"/>
              </a:solidFill>
              <a:latin typeface="Barlow"/>
            </a:endParaRPr>
          </a:p>
          <a:p>
            <a:pPr marL="0" indent="0">
              <a:buNone/>
            </a:pPr>
            <a:endParaRPr lang="en-US">
              <a:latin typeface="Barlow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1CA2E-AD79-28DE-5CA7-684E679D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40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A224-66F2-CD5D-C99B-7B0E3FE6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Barlow Condensed SemiBold"/>
              </a:rPr>
              <a:t>Even </a:t>
            </a:r>
            <a:r>
              <a:rPr lang="en-US" err="1">
                <a:latin typeface="Barlow Condensed SemiBold"/>
              </a:rPr>
              <a:t>voorstellen</a:t>
            </a:r>
            <a:endParaRPr lang="en-US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47E16-6220-5EE3-318B-4691E95C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3</a:t>
            </a:fld>
            <a:endParaRPr lang="nl-NL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0CBA151-296B-7BE2-9249-247A5F322B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653572"/>
              </p:ext>
            </p:extLst>
          </p:nvPr>
        </p:nvGraphicFramePr>
        <p:xfrm>
          <a:off x="819538" y="4610036"/>
          <a:ext cx="10515600" cy="822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162105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83400889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57186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Barlow"/>
                        </a:rPr>
                        <a:t>Kwik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Barlow"/>
                        </a:rPr>
                        <a:t>Trainer/Coach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u="none">
                          <a:solidFill>
                            <a:schemeClr val="bg1"/>
                          </a:solidFill>
                          <a:latin typeface="Barlow"/>
                        </a:rPr>
                        <a:t>Kwek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Barlow"/>
                        </a:rPr>
                        <a:t>Trainer/</a:t>
                      </a:r>
                      <a:r>
                        <a:rPr lang="en-US" sz="2000" err="1">
                          <a:solidFill>
                            <a:schemeClr val="bg1"/>
                          </a:solidFill>
                          <a:latin typeface="Barlow"/>
                        </a:rPr>
                        <a:t>Assistent</a:t>
                      </a:r>
                      <a:r>
                        <a:rPr lang="en-US" sz="2000">
                          <a:solidFill>
                            <a:schemeClr val="bg1"/>
                          </a:solidFill>
                          <a:latin typeface="Barlow"/>
                        </a:rPr>
                        <a:t>-coach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chemeClr val="bg1"/>
                          </a:solidFill>
                          <a:latin typeface="Barlow"/>
                        </a:rPr>
                        <a:t>Kwak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Barlow"/>
                        </a:rPr>
                        <a:t>Trainer/</a:t>
                      </a:r>
                      <a:r>
                        <a:rPr lang="en-US" sz="2000" err="1">
                          <a:solidFill>
                            <a:schemeClr val="bg1"/>
                          </a:solidFill>
                          <a:latin typeface="Barlow"/>
                        </a:rPr>
                        <a:t>Assistent</a:t>
                      </a:r>
                      <a:r>
                        <a:rPr lang="en-US" sz="2000">
                          <a:solidFill>
                            <a:schemeClr val="bg1"/>
                          </a:solidFill>
                          <a:latin typeface="Barlow"/>
                        </a:rPr>
                        <a:t>-coach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319393"/>
                  </a:ext>
                </a:extLst>
              </a:tr>
            </a:tbl>
          </a:graphicData>
        </a:graphic>
      </p:graphicFrame>
      <p:sp>
        <p:nvSpPr>
          <p:cNvPr id="5" name="Rechthoek 4">
            <a:extLst>
              <a:ext uri="{FF2B5EF4-FFF2-40B4-BE49-F238E27FC236}">
                <a16:creationId xmlns:a16="http://schemas.microsoft.com/office/drawing/2014/main" id="{0F0E4ED8-0B54-9102-80B2-DB5D67C876AD}"/>
              </a:ext>
            </a:extLst>
          </p:cNvPr>
          <p:cNvSpPr/>
          <p:nvPr/>
        </p:nvSpPr>
        <p:spPr>
          <a:xfrm>
            <a:off x="1366982" y="2179782"/>
            <a:ext cx="2318327" cy="22536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7713B4D-2F18-66DD-3741-3D1777711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853" y="2171643"/>
            <a:ext cx="2334970" cy="226181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1244C82-DB1F-DE4D-BF90-9FEC6E2DA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315" y="2146243"/>
            <a:ext cx="2334970" cy="2261812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45983A9C-4FAB-4277-DB10-18E58D3545CE}"/>
              </a:ext>
            </a:extLst>
          </p:cNvPr>
          <p:cNvSpPr txBox="1"/>
          <p:nvPr/>
        </p:nvSpPr>
        <p:spPr>
          <a:xfrm>
            <a:off x="1485111" y="3059668"/>
            <a:ext cx="2318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Afbeelding invoegen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DB54915-37AD-937E-361F-CC55B93392D4}"/>
              </a:ext>
            </a:extLst>
          </p:cNvPr>
          <p:cNvSpPr txBox="1"/>
          <p:nvPr/>
        </p:nvSpPr>
        <p:spPr>
          <a:xfrm>
            <a:off x="5015346" y="3059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/>
              <a:t>Afbeelding invoegen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64F75D47-2921-13CA-E92A-6D34F190D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1239" y="3030239"/>
            <a:ext cx="2194750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3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A54A7-613C-4EBE-B44F-2E5D7D8FB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36C8-AA88-7DF7-443B-AC74CC827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Barlow Condensed SemiBold"/>
              </a:rPr>
              <a:t>Afspraken</a:t>
            </a:r>
            <a:r>
              <a:rPr lang="en-US">
                <a:latin typeface="Barlow Condensed SemiBold"/>
              </a:rPr>
              <a:t> </a:t>
            </a:r>
            <a:r>
              <a:rPr lang="en-US" err="1">
                <a:latin typeface="Barlow Condensed SemiBold"/>
              </a:rPr>
              <a:t>en</a:t>
            </a:r>
            <a:r>
              <a:rPr lang="en-US">
                <a:latin typeface="Barlow Condensed SemiBold"/>
              </a:rPr>
              <a:t> </a:t>
            </a:r>
            <a:r>
              <a:rPr lang="en-US" err="1">
                <a:latin typeface="Barlow Condensed SemiBold"/>
              </a:rPr>
              <a:t>doelen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771CF-7DE7-A90C-B0F7-41B7BD10B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err="1">
                <a:latin typeface="Barlow"/>
              </a:rPr>
              <a:t>Doelen</a:t>
            </a:r>
            <a:r>
              <a:rPr lang="en-US" b="1">
                <a:latin typeface="Barlow"/>
              </a:rPr>
              <a:t> </a:t>
            </a:r>
            <a:r>
              <a:rPr lang="en-US" b="1" err="1">
                <a:latin typeface="Barlow"/>
              </a:rPr>
              <a:t>voor</a:t>
            </a:r>
            <a:r>
              <a:rPr lang="en-US" b="1">
                <a:latin typeface="Barlow"/>
              </a:rPr>
              <a:t> het </a:t>
            </a:r>
            <a:r>
              <a:rPr lang="en-US" b="1" err="1">
                <a:latin typeface="Barlow"/>
              </a:rPr>
              <a:t>seizoen</a:t>
            </a:r>
          </a:p>
          <a:p>
            <a:r>
              <a:rPr lang="en-US">
                <a:latin typeface="Barlow"/>
              </a:rPr>
              <a:t>Ontwikkeling </a:t>
            </a:r>
            <a:r>
              <a:rPr lang="en-US" err="1">
                <a:latin typeface="Barlow"/>
              </a:rPr>
              <a:t>spelers</a:t>
            </a:r>
            <a:r>
              <a:rPr lang="en-US">
                <a:latin typeface="Barlow"/>
              </a:rPr>
              <a:t> + </a:t>
            </a:r>
            <a:r>
              <a:rPr lang="en-US" err="1">
                <a:latin typeface="Barlow"/>
              </a:rPr>
              <a:t>plezier</a:t>
            </a:r>
            <a:r>
              <a:rPr lang="en-US">
                <a:latin typeface="Barlow"/>
              </a:rPr>
              <a:t> in </a:t>
            </a:r>
            <a:r>
              <a:rPr lang="en-US" err="1">
                <a:latin typeface="Barlow"/>
              </a:rPr>
              <a:t>basketbal</a:t>
            </a:r>
            <a:endParaRPr lang="en-US">
              <a:latin typeface="Barlow"/>
            </a:endParaRPr>
          </a:p>
          <a:p>
            <a:r>
              <a:rPr lang="en-US">
                <a:latin typeface="Barlow"/>
              </a:rPr>
              <a:t>Samenwerken, discipline en inzet</a:t>
            </a:r>
            <a:endParaRPr lang="en-US"/>
          </a:p>
          <a:p>
            <a:endParaRPr lang="en-US">
              <a:latin typeface="Barlow"/>
            </a:endParaRPr>
          </a:p>
          <a:p>
            <a:pPr marL="0" indent="0">
              <a:buNone/>
            </a:pPr>
            <a:r>
              <a:rPr lang="en-US" b="1">
                <a:latin typeface="Barlow"/>
              </a:rPr>
              <a:t>Afspraken</a:t>
            </a:r>
            <a:endParaRPr lang="en-US" b="1"/>
          </a:p>
          <a:p>
            <a:r>
              <a:rPr lang="en-US">
                <a:latin typeface="Barlow"/>
              </a:rPr>
              <a:t>Heeft uw kind lichamelijke aandoeningen, blessures of spelen er andere bijzonderheden die gevaren of problemen op kunnen leveren? Geef dit altijd door aan de trainer!!</a:t>
            </a:r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05DF2-7848-A981-2887-83F40D251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224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9B9EF-B964-7D62-CA59-3D9E7E308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927C5-0D61-1B0D-137D-041072CCB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Barlow Condensed SemiBold"/>
              </a:rPr>
              <a:t>Trainingen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0D19F-AFD1-0782-1E7D-FA9C88B98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Barlow"/>
              </a:rPr>
              <a:t>Dinsdag</a:t>
            </a:r>
            <a:r>
              <a:rPr lang="en-US">
                <a:latin typeface="Barlow"/>
              </a:rPr>
              <a:t> 19:00–20:30 (</a:t>
            </a:r>
            <a:r>
              <a:rPr lang="en-US" err="1">
                <a:latin typeface="Barlow"/>
              </a:rPr>
              <a:t>sporthal</a:t>
            </a:r>
            <a:r>
              <a:rPr lang="en-US">
                <a:latin typeface="Barlow"/>
              </a:rPr>
              <a:t> Cleijn Duin)</a:t>
            </a:r>
            <a:endParaRPr lang="en-US"/>
          </a:p>
          <a:p>
            <a:r>
              <a:rPr lang="en-US" err="1">
                <a:latin typeface="Barlow"/>
              </a:rPr>
              <a:t>Donderdag</a:t>
            </a:r>
            <a:r>
              <a:rPr lang="en-US">
                <a:latin typeface="Barlow"/>
              </a:rPr>
              <a:t> 19:00–20:30 (</a:t>
            </a:r>
            <a:r>
              <a:rPr lang="en-US" err="1">
                <a:latin typeface="Barlow"/>
              </a:rPr>
              <a:t>sporthal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Rijnsoever</a:t>
            </a:r>
            <a:r>
              <a:rPr lang="en-US">
                <a:latin typeface="Barlow"/>
              </a:rPr>
              <a:t>)</a:t>
            </a:r>
            <a:endParaRPr lang="en-US"/>
          </a:p>
          <a:p>
            <a:endParaRPr lang="en-US">
              <a:latin typeface="Barlow"/>
            </a:endParaRPr>
          </a:p>
          <a:p>
            <a:r>
              <a:rPr lang="en-US" err="1">
                <a:latin typeface="Barlow"/>
              </a:rPr>
              <a:t>Aanwezigheid</a:t>
            </a:r>
            <a:r>
              <a:rPr lang="en-US">
                <a:latin typeface="Barlow"/>
              </a:rPr>
              <a:t> = </a:t>
            </a:r>
            <a:r>
              <a:rPr lang="en-US" err="1">
                <a:latin typeface="Barlow"/>
              </a:rPr>
              <a:t>belangrijk</a:t>
            </a:r>
            <a:endParaRPr lang="en-US"/>
          </a:p>
          <a:p>
            <a:r>
              <a:rPr lang="en-US">
                <a:latin typeface="Barlow"/>
              </a:rPr>
              <a:t>Op </a:t>
            </a:r>
            <a:r>
              <a:rPr lang="en-US" err="1">
                <a:latin typeface="Barlow"/>
              </a:rPr>
              <a:t>tijd</a:t>
            </a:r>
            <a:r>
              <a:rPr lang="en-US">
                <a:latin typeface="Barlow"/>
              </a:rPr>
              <a:t>, </a:t>
            </a:r>
            <a:r>
              <a:rPr lang="en-US" err="1">
                <a:latin typeface="Barlow"/>
              </a:rPr>
              <a:t>juiste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spullen</a:t>
            </a:r>
            <a:r>
              <a:rPr lang="en-US">
                <a:latin typeface="Barlow"/>
              </a:rPr>
              <a:t>, </a:t>
            </a:r>
            <a:r>
              <a:rPr lang="en-US" err="1">
                <a:latin typeface="Barlow"/>
              </a:rPr>
              <a:t>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afwezigheid</a:t>
            </a:r>
            <a:r>
              <a:rPr lang="en-US">
                <a:latin typeface="Barlow"/>
              </a:rPr>
              <a:t> op </a:t>
            </a:r>
            <a:r>
              <a:rPr lang="en-US" err="1">
                <a:latin typeface="Barlow"/>
              </a:rPr>
              <a:t>tijd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melden</a:t>
            </a:r>
            <a:r>
              <a:rPr lang="en-US">
                <a:latin typeface="Barlow"/>
              </a:rPr>
              <a:t> in </a:t>
            </a:r>
            <a:r>
              <a:rPr lang="en-US" err="1">
                <a:latin typeface="Barlow"/>
              </a:rPr>
              <a:t>privébericht</a:t>
            </a:r>
            <a:r>
              <a:rPr lang="en-US">
                <a:latin typeface="Barlow"/>
              </a:rPr>
              <a:t>. </a:t>
            </a:r>
            <a:endParaRPr lang="en-US"/>
          </a:p>
          <a:p>
            <a:endParaRPr lang="en-US"/>
          </a:p>
          <a:p>
            <a:r>
              <a:rPr lang="en-US" sz="2000">
                <a:latin typeface="Barlow"/>
              </a:rPr>
              <a:t>Zaken/</a:t>
            </a:r>
            <a:r>
              <a:rPr lang="en-US" sz="2000" err="1">
                <a:latin typeface="Barlow"/>
              </a:rPr>
              <a:t>omstandigheden</a:t>
            </a:r>
            <a:r>
              <a:rPr lang="en-US" sz="2000">
                <a:latin typeface="Barlow"/>
              </a:rPr>
              <a:t> om </a:t>
            </a:r>
            <a:r>
              <a:rPr lang="en-US" sz="2000" err="1">
                <a:latin typeface="Barlow"/>
              </a:rPr>
              <a:t>rekening</a:t>
            </a:r>
            <a:r>
              <a:rPr lang="en-US" sz="2000">
                <a:latin typeface="Barlow"/>
              </a:rPr>
              <a:t> mee </a:t>
            </a:r>
            <a:r>
              <a:rPr lang="en-US" sz="2000" err="1">
                <a:latin typeface="Barlow"/>
              </a:rPr>
              <a:t>te</a:t>
            </a:r>
            <a:r>
              <a:rPr lang="en-US" sz="2000">
                <a:latin typeface="Barlow"/>
              </a:rPr>
              <a:t> </a:t>
            </a:r>
            <a:r>
              <a:rPr lang="en-US" sz="2000" err="1">
                <a:latin typeface="Barlow"/>
              </a:rPr>
              <a:t>houden</a:t>
            </a:r>
            <a:r>
              <a:rPr lang="en-US" sz="2000">
                <a:latin typeface="Barlow"/>
              </a:rPr>
              <a:t> </a:t>
            </a:r>
            <a:r>
              <a:rPr lang="en-US" sz="2000" err="1">
                <a:latin typeface="Barlow"/>
              </a:rPr>
              <a:t>doorgeven</a:t>
            </a:r>
            <a:r>
              <a:rPr lang="en-US" sz="2000">
                <a:latin typeface="Barlow"/>
              </a:rPr>
              <a:t> </a:t>
            </a:r>
            <a:r>
              <a:rPr lang="en-US" sz="2000" err="1">
                <a:latin typeface="Barlow"/>
              </a:rPr>
              <a:t>aan</a:t>
            </a:r>
            <a:r>
              <a:rPr lang="en-US" sz="2000">
                <a:latin typeface="Barlow"/>
              </a:rPr>
              <a:t> trainers (</a:t>
            </a:r>
            <a:r>
              <a:rPr lang="en-US" sz="2000" err="1">
                <a:latin typeface="Barlow"/>
              </a:rPr>
              <a:t>medisch</a:t>
            </a:r>
            <a:r>
              <a:rPr lang="en-US" sz="2000">
                <a:latin typeface="Barlow"/>
              </a:rPr>
              <a:t>, </a:t>
            </a:r>
            <a:r>
              <a:rPr lang="en-US" sz="2000" err="1">
                <a:latin typeface="Barlow"/>
              </a:rPr>
              <a:t>gedrag</a:t>
            </a:r>
            <a:r>
              <a:rPr lang="en-US" sz="2000">
                <a:latin typeface="Barlow"/>
              </a:rPr>
              <a:t>, </a:t>
            </a:r>
            <a:r>
              <a:rPr lang="en-US" sz="2000" err="1">
                <a:latin typeface="Barlow"/>
              </a:rPr>
              <a:t>diëten</a:t>
            </a:r>
            <a:r>
              <a:rPr lang="en-US" sz="2000">
                <a:latin typeface="Barlow"/>
              </a:rPr>
              <a:t>, school </a:t>
            </a:r>
            <a:r>
              <a:rPr lang="en-US" sz="2000" err="1">
                <a:latin typeface="Barlow"/>
              </a:rPr>
              <a:t>enz</a:t>
            </a:r>
            <a:r>
              <a:rPr lang="en-US" sz="2000">
                <a:latin typeface="Barlow"/>
              </a:rPr>
              <a:t>.)</a:t>
            </a:r>
            <a:endParaRPr lang="en-US" sz="2000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FEC7C-493F-B186-C087-D2AF1325A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18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AD3A-E92D-5BEE-DA3B-BBF4D5DD4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B7E77-EA0C-CD72-3E05-77155D9FA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Barlow Condensed SemiBold"/>
              </a:rPr>
              <a:t>Wedstrijden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49838-9F3F-6F09-21AB-0E29C2CFB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Barlow"/>
              </a:rPr>
              <a:t>Uur</a:t>
            </a:r>
            <a:r>
              <a:rPr lang="en-US">
                <a:latin typeface="Barlow"/>
              </a:rPr>
              <a:t> van </a:t>
            </a:r>
            <a:r>
              <a:rPr lang="en-US" err="1">
                <a:latin typeface="Barlow"/>
              </a:rPr>
              <a:t>tevoren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aanwezig</a:t>
            </a:r>
            <a:endParaRPr lang="en-US">
              <a:latin typeface="Barlow"/>
            </a:endParaRPr>
          </a:p>
          <a:p>
            <a:r>
              <a:rPr lang="en-US">
                <a:latin typeface="Barlow"/>
              </a:rPr>
              <a:t>Taken: </a:t>
            </a:r>
            <a:r>
              <a:rPr lang="en-US" err="1">
                <a:latin typeface="Barlow"/>
              </a:rPr>
              <a:t>wassen</a:t>
            </a:r>
            <a:r>
              <a:rPr lang="en-US">
                <a:latin typeface="Barlow"/>
              </a:rPr>
              <a:t>, </a:t>
            </a:r>
            <a:r>
              <a:rPr lang="en-US" err="1">
                <a:latin typeface="Barlow"/>
              </a:rPr>
              <a:t>rijden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en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bardienst</a:t>
            </a:r>
            <a:endParaRPr lang="en-US">
              <a:latin typeface="Barlow"/>
            </a:endParaRPr>
          </a:p>
          <a:p>
            <a:r>
              <a:rPr lang="en-US">
                <a:latin typeface="Barlow"/>
              </a:rPr>
              <a:t>Bij </a:t>
            </a:r>
            <a:r>
              <a:rPr lang="en-US" err="1">
                <a:latin typeface="Barlow"/>
              </a:rPr>
              <a:t>verhindering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onderling</a:t>
            </a:r>
            <a:r>
              <a:rPr lang="en-US">
                <a:latin typeface="Barlow"/>
              </a:rPr>
              <a:t> </a:t>
            </a:r>
            <a:r>
              <a:rPr lang="en-US" err="1">
                <a:latin typeface="Barlow"/>
              </a:rPr>
              <a:t>ruilen</a:t>
            </a:r>
            <a:r>
              <a:rPr lang="en-US">
                <a:latin typeface="Barlow"/>
              </a:rPr>
              <a:t>!</a:t>
            </a:r>
          </a:p>
          <a:p>
            <a:r>
              <a:rPr lang="en-US" err="1">
                <a:latin typeface="Barlow"/>
              </a:rPr>
              <a:t>Tafelen</a:t>
            </a:r>
            <a:r>
              <a:rPr lang="en-US">
                <a:latin typeface="Barlow"/>
              </a:rPr>
              <a:t>/</a:t>
            </a:r>
            <a:r>
              <a:rPr lang="en-US" err="1">
                <a:latin typeface="Barlow"/>
              </a:rPr>
              <a:t>wedstrijdtaken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CD6D5-FBA0-6480-3421-7565FC72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303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FCD7A4-26B5-EFA6-9111-9DDDA4046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Basketball.nl app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06B5B6-14AE-BCC1-8290-49D10534D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Wedstrijdschema</a:t>
            </a:r>
          </a:p>
          <a:p>
            <a:r>
              <a:rPr lang="nl-NL"/>
              <a:t>NBB App</a:t>
            </a:r>
          </a:p>
          <a:p>
            <a:r>
              <a:rPr lang="nl-NL">
                <a:latin typeface="Barlow"/>
              </a:rPr>
              <a:t>Lidnummer ontvangen via mail.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09E849-D279-5DCA-F427-F63C38A20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AEAC7E8-B925-56EE-2CC7-836F3D4E8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875" y="3654524"/>
            <a:ext cx="5349704" cy="25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4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6B656-F72D-2C9D-C3B5-1A58C1C5B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BEA53-CF4E-24F3-FB23-E92CFF0C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Veilig en plezierig sportklimaat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5A60E3E-54AE-4FDB-2A20-159B871D5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8</a:t>
            </a:fld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78D8E63-FC06-251B-6427-1AFFB913E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1300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3500" b="1">
                <a:solidFill>
                  <a:schemeClr val="accent4"/>
                </a:solidFill>
              </a:rPr>
              <a:t>4 V’s </a:t>
            </a:r>
          </a:p>
          <a:p>
            <a:r>
              <a:rPr lang="nl-NL" b="1">
                <a:solidFill>
                  <a:schemeClr val="accent4"/>
                </a:solidFill>
                <a:latin typeface="Barlow"/>
              </a:rPr>
              <a:t>V</a:t>
            </a:r>
            <a:r>
              <a:rPr lang="nl-NL" b="1">
                <a:latin typeface="Barlow"/>
              </a:rPr>
              <a:t>astgestelde gedragscode </a:t>
            </a:r>
            <a:r>
              <a:rPr lang="nl-NL">
                <a:latin typeface="Barlow"/>
              </a:rPr>
              <a:t>trainers/coaches/bestuur/kader/spelers</a:t>
            </a:r>
          </a:p>
          <a:p>
            <a:pPr marL="0" indent="0">
              <a:buNone/>
            </a:pPr>
            <a:r>
              <a:rPr lang="nl-NL" sz="2000">
                <a:solidFill>
                  <a:srgbClr val="FFFFFF"/>
                </a:solidFill>
                <a:latin typeface="Barlow"/>
              </a:rPr>
              <a:t>-Zie website onder 'veilig sportklimaat' voor alle gedragscodes</a:t>
            </a:r>
          </a:p>
          <a:p>
            <a:r>
              <a:rPr lang="nl-NL" b="1">
                <a:solidFill>
                  <a:schemeClr val="accent4"/>
                </a:solidFill>
              </a:rPr>
              <a:t>V</a:t>
            </a:r>
            <a:r>
              <a:rPr lang="nl-NL" b="1"/>
              <a:t>erklaring omtrent het gedrag </a:t>
            </a:r>
            <a:r>
              <a:rPr lang="nl-NL"/>
              <a:t>trainers/coaches/bestuur/kader</a:t>
            </a:r>
          </a:p>
          <a:p>
            <a:r>
              <a:rPr lang="nl-NL" b="1">
                <a:solidFill>
                  <a:schemeClr val="accent4"/>
                </a:solidFill>
              </a:rPr>
              <a:t>V</a:t>
            </a:r>
            <a:r>
              <a:rPr lang="nl-NL" b="1"/>
              <a:t>ertrouwenscontactpersoon</a:t>
            </a:r>
          </a:p>
          <a:p>
            <a:r>
              <a:rPr lang="nl-NL" b="1">
                <a:solidFill>
                  <a:schemeClr val="accent4"/>
                </a:solidFill>
                <a:latin typeface="Barlow"/>
              </a:rPr>
              <a:t>V</a:t>
            </a:r>
            <a:r>
              <a:rPr lang="nl-NL" b="1">
                <a:latin typeface="Barlow"/>
              </a:rPr>
              <a:t>akkundige trainers en coaches</a:t>
            </a:r>
            <a:endParaRPr lang="nl-NL" b="1"/>
          </a:p>
          <a:p>
            <a:pPr marL="0" indent="0">
              <a:buNone/>
            </a:pPr>
            <a:r>
              <a:rPr lang="nl-NL" sz="2000">
                <a:latin typeface="Barlow"/>
              </a:rPr>
              <a:t>-Cursussen NBB &amp; NOC-NSF en trainersbijeenkomsten/workshops</a:t>
            </a:r>
            <a:endParaRPr lang="nl-NL" sz="2000"/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5406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2474-954C-A6B0-F812-97CE2722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8C29A4A-3D01-87D3-0E7C-DCA677C3B78C}"/>
              </a:ext>
            </a:extLst>
          </p:cNvPr>
          <p:cNvSpPr/>
          <p:nvPr/>
        </p:nvSpPr>
        <p:spPr>
          <a:xfrm>
            <a:off x="-13253" y="-3976"/>
            <a:ext cx="12205252" cy="689113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basketball court with yellow vests and white lines&#10;&#10;AI-generated content may be incorrect.">
            <a:extLst>
              <a:ext uri="{FF2B5EF4-FFF2-40B4-BE49-F238E27FC236}">
                <a16:creationId xmlns:a16="http://schemas.microsoft.com/office/drawing/2014/main" id="{EDB6A4A9-F6C2-D50C-82FB-C6D79242C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2317" y="4594"/>
            <a:ext cx="9662262" cy="6879982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1C3A2AF-B117-0F2C-6EBB-63CF95DF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9E3B2-5056-41BA-BD0E-35256E0097E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61613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B28CE9C8-72D4-476A-9E69-7F40ED4B2D10}" vid="{D8A30673-1509-4CD3-8119-6B60ADB13F8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9B097C5626554B91505C40B6DFC6C8" ma:contentTypeVersion="13" ma:contentTypeDescription="Een nieuw document maken." ma:contentTypeScope="" ma:versionID="ae4ab86f4c278f4e3b0016bcabc1fe83">
  <xsd:schema xmlns:xsd="http://www.w3.org/2001/XMLSchema" xmlns:xs="http://www.w3.org/2001/XMLSchema" xmlns:p="http://schemas.microsoft.com/office/2006/metadata/properties" xmlns:ns2="2892c6f5-33bb-4ecd-bb2e-d06b65758e27" xmlns:ns3="04519dbe-068e-4755-9d5c-35a903ffd64b" targetNamespace="http://schemas.microsoft.com/office/2006/metadata/properties" ma:root="true" ma:fieldsID="06678dfa5ed0e5e17c591c75a2568ad8" ns2:_="" ns3:_="">
    <xsd:import namespace="2892c6f5-33bb-4ecd-bb2e-d06b65758e27"/>
    <xsd:import namespace="04519dbe-068e-4755-9d5c-35a903ffd6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2c6f5-33bb-4ecd-bb2e-d06b65758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58d49bc-eff7-446c-b762-bb95cb9394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519dbe-068e-4755-9d5c-35a903ffd6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d7dca0b-3917-4ed6-ac60-822998f9cfde}" ma:internalName="TaxCatchAll" ma:showField="CatchAllData" ma:web="04519dbe-068e-4755-9d5c-35a903ffd6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92c6f5-33bb-4ecd-bb2e-d06b65758e27">
      <Terms xmlns="http://schemas.microsoft.com/office/infopath/2007/PartnerControls"/>
    </lcf76f155ced4ddcb4097134ff3c332f>
    <TaxCatchAll xmlns="04519dbe-068e-4755-9d5c-35a903ffd64b" xsi:nil="true"/>
  </documentManagement>
</p:properties>
</file>

<file path=customXml/itemProps1.xml><?xml version="1.0" encoding="utf-8"?>
<ds:datastoreItem xmlns:ds="http://schemas.openxmlformats.org/officeDocument/2006/customXml" ds:itemID="{848043E6-1084-4B43-B21D-CE79DE3613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EB998D-2DA1-45E2-A610-859574BB3C28}">
  <ds:schemaRefs>
    <ds:schemaRef ds:uri="04519dbe-068e-4755-9d5c-35a903ffd64b"/>
    <ds:schemaRef ds:uri="2892c6f5-33bb-4ecd-bb2e-d06b65758e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07BE941-5FED-4B67-B29D-D3E19A1AE971}">
  <ds:schemaRefs>
    <ds:schemaRef ds:uri="04519dbe-068e-4755-9d5c-35a903ffd64b"/>
    <ds:schemaRef ds:uri="2892c6f5-33bb-4ecd-bb2e-d06b65758e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2023</Template>
  <Application>Microsoft Office PowerPoint</Application>
  <PresentationFormat>Breedbeeld</PresentationFormat>
  <Slides>12</Slides>
  <Notes>11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Ouderbijeenkomst</vt:lpstr>
      <vt:lpstr>Bespreekpunten </vt:lpstr>
      <vt:lpstr>Even voorstellen</vt:lpstr>
      <vt:lpstr>Afspraken en doelen</vt:lpstr>
      <vt:lpstr>Trainingen</vt:lpstr>
      <vt:lpstr>Wedstrijden</vt:lpstr>
      <vt:lpstr>Basketball.nl app</vt:lpstr>
      <vt:lpstr>Veilig en plezierig sportklimaat</vt:lpstr>
      <vt:lpstr>PowerPoint-presentatie</vt:lpstr>
      <vt:lpstr>Veilig en plezierig sportklimaat</vt:lpstr>
      <vt:lpstr>Veilig en plezierig sportklimaat</vt:lpstr>
      <vt:lpstr>Let’s go!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Ouderbijeenkomst jongens U14-1</dc:title>
  <dc:creator>Thomas Nijgh | Grasshoppers</dc:creator>
  <cp:revision>2</cp:revision>
  <dcterms:created xsi:type="dcterms:W3CDTF">2024-08-23T16:41:52Z</dcterms:created>
  <dcterms:modified xsi:type="dcterms:W3CDTF">2026-09-02T19:01:03Z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0x0101001E9B097C5626554B91505C40B6DFC6C8</vt:lpwstr>
  </property>
  <property fmtid="{D5CDD505-2E9C-101B-9397-08002B2CF9AE}" pid="3" name="MediaServiceImageTags">
    <vt:lpwstr/>
  </property>
</Properties>
</file>